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Alexandria Medium"/>
      <p:regular r:id="rId25"/>
      <p:bold r:id="rId26"/>
    </p:embeddedFont>
    <p:embeddedFont>
      <p:font typeface="Helvetica Neue"/>
      <p:regular r:id="rId27"/>
      <p:bold r:id="rId28"/>
      <p:italic r:id="rId29"/>
      <p:boldItalic r:id="rId30"/>
    </p:embeddedFont>
    <p:embeddedFont>
      <p:font typeface="Albert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lexandriaMedium-bold.fntdata"/><Relationship Id="rId25" Type="http://schemas.openxmlformats.org/officeDocument/2006/relationships/font" Target="fonts/AlexandriaMedium-regular.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lbertSans-regular.fntdata"/><Relationship Id="rId30" Type="http://schemas.openxmlformats.org/officeDocument/2006/relationships/font" Target="fonts/HelveticaNeue-boldItalic.fntdata"/><Relationship Id="rId11" Type="http://schemas.openxmlformats.org/officeDocument/2006/relationships/slide" Target="slides/slide7.xml"/><Relationship Id="rId33" Type="http://schemas.openxmlformats.org/officeDocument/2006/relationships/font" Target="fonts/AlbertSans-italic.fntdata"/><Relationship Id="rId10" Type="http://schemas.openxmlformats.org/officeDocument/2006/relationships/slide" Target="slides/slide6.xml"/><Relationship Id="rId32" Type="http://schemas.openxmlformats.org/officeDocument/2006/relationships/font" Target="fonts/Albert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Albert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59b691b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59b691b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6c8c3a6f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66c8c3a6f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66c8c3a6f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66c8c3a6f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66c8c3a6f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66c8c3a6f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14fbfa2b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14fbfa2b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614fbfa2b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614fbfa2b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14fbfa2b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14fbfa2b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614fbfa2b0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614fbfa2b0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66c8c3a6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66c8c3a6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66c8c3a6f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66c8c3a6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53b51d4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53b51d4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572bee519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572bee519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58abb5f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58abb5f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703cb3a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703cb3a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572bee51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572bee51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14fbfa2b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14fbfa2b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659b691b7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659b691b7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659b691b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659b691b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6c8c3a6f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6c8c3a6f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rive.google.com/file/d/1YovOUuKMetnXP2Y_KPf5N0aRz5NzFyb-/view"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14.png"/><Relationship Id="rId5" Type="http://schemas.openxmlformats.org/officeDocument/2006/relationships/image" Target="../media/image18.jp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3.jp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drive.google.com/file/d/15KnUC9QlBLo3ni8GiTG9LgOOJ3lic0p5/view" TargetMode="External"/><Relationship Id="rId4" Type="http://schemas.openxmlformats.org/officeDocument/2006/relationships/image" Target="../media/image12.jpg"/><Relationship Id="rId5" Type="http://schemas.openxmlformats.org/officeDocument/2006/relationships/hyperlink" Target="http://drive.google.com/file/d/1LYrpN55mVYF0IUme4_VuRdpP4uDZt8a9/view" TargetMode="External"/><Relationship Id="rId6"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ctrTitle"/>
          </p:nvPr>
        </p:nvSpPr>
        <p:spPr>
          <a:xfrm>
            <a:off x="1305000" y="2250438"/>
            <a:ext cx="6534000" cy="84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SMART SHOE SOLE</a:t>
            </a:r>
            <a:endParaRPr sz="5000"/>
          </a:p>
        </p:txBody>
      </p:sp>
      <p:pic>
        <p:nvPicPr>
          <p:cNvPr id="185" name="Google Shape;185;p32"/>
          <p:cNvPicPr preferRelativeResize="0"/>
          <p:nvPr/>
        </p:nvPicPr>
        <p:blipFill>
          <a:blip r:embed="rId3">
            <a:alphaModFix/>
          </a:blip>
          <a:stretch>
            <a:fillRect/>
          </a:stretch>
        </p:blipFill>
        <p:spPr>
          <a:xfrm>
            <a:off x="4187100" y="933900"/>
            <a:ext cx="769800" cy="769800"/>
          </a:xfrm>
          <a:prstGeom prst="rect">
            <a:avLst/>
          </a:prstGeom>
          <a:noFill/>
          <a:ln>
            <a:noFill/>
          </a:ln>
        </p:spPr>
      </p:pic>
      <p:sp>
        <p:nvSpPr>
          <p:cNvPr id="186" name="Google Shape;186;p32"/>
          <p:cNvSpPr txBox="1"/>
          <p:nvPr/>
        </p:nvSpPr>
        <p:spPr>
          <a:xfrm>
            <a:off x="925200" y="3092838"/>
            <a:ext cx="72936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Albert Sans"/>
                <a:ea typeface="Albert Sans"/>
                <a:cs typeface="Albert Sans"/>
                <a:sym typeface="Albert Sans"/>
              </a:rPr>
              <a:t>TAMMY LE     ALISON TEA     ELLIE HENDRY     MATT WILKINSON</a:t>
            </a:r>
            <a:endParaRPr b="1" sz="1100">
              <a:solidFill>
                <a:schemeClr val="dk1"/>
              </a:solidFill>
              <a:latin typeface="Albert Sans"/>
              <a:ea typeface="Albert Sans"/>
              <a:cs typeface="Albert Sans"/>
              <a:sym typeface="Albert Sans"/>
            </a:endParaRPr>
          </a:p>
        </p:txBody>
      </p:sp>
      <p:pic>
        <p:nvPicPr>
          <p:cNvPr id="187" name="Google Shape;187;p32"/>
          <p:cNvPicPr preferRelativeResize="0"/>
          <p:nvPr/>
        </p:nvPicPr>
        <p:blipFill>
          <a:blip r:embed="rId4">
            <a:alphaModFix/>
          </a:blip>
          <a:stretch>
            <a:fillRect/>
          </a:stretch>
        </p:blipFill>
        <p:spPr>
          <a:xfrm>
            <a:off x="3823863" y="4115363"/>
            <a:ext cx="1496272" cy="84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1" title="IMG_1574.MOV">
            <a:hlinkClick r:id="rId3"/>
          </p:cNvPr>
          <p:cNvPicPr preferRelativeResize="0"/>
          <p:nvPr/>
        </p:nvPicPr>
        <p:blipFill>
          <a:blip r:embed="rId4">
            <a:alphaModFix/>
          </a:blip>
          <a:stretch>
            <a:fillRect/>
          </a:stretch>
        </p:blipFill>
        <p:spPr>
          <a:xfrm>
            <a:off x="3211113" y="152400"/>
            <a:ext cx="2721770"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717600" y="1944900"/>
            <a:ext cx="82431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Challenges Faced &amp; Biggest Takeaways </a:t>
            </a:r>
            <a:endParaRPr sz="5000"/>
          </a:p>
        </p:txBody>
      </p:sp>
      <p:sp>
        <p:nvSpPr>
          <p:cNvPr id="271" name="Google Shape;271;p42"/>
          <p:cNvSpPr txBox="1"/>
          <p:nvPr>
            <p:ph idx="2" type="title"/>
          </p:nvPr>
        </p:nvSpPr>
        <p:spPr>
          <a:xfrm>
            <a:off x="717600" y="7724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 &amp; 05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582650" y="448625"/>
            <a:ext cx="4270800" cy="6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Faced</a:t>
            </a:r>
            <a:endParaRPr/>
          </a:p>
        </p:txBody>
      </p:sp>
      <p:sp>
        <p:nvSpPr>
          <p:cNvPr id="277" name="Google Shape;277;p43"/>
          <p:cNvSpPr txBox="1"/>
          <p:nvPr>
            <p:ph idx="1" type="body"/>
          </p:nvPr>
        </p:nvSpPr>
        <p:spPr>
          <a:xfrm>
            <a:off x="433550" y="1030900"/>
            <a:ext cx="4419900" cy="3730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p>
          <a:p>
            <a:pPr indent="-330200" lvl="0" marL="457200" rtl="0" algn="l">
              <a:spcBef>
                <a:spcPts val="0"/>
              </a:spcBef>
              <a:spcAft>
                <a:spcPts val="0"/>
              </a:spcAft>
              <a:buClr>
                <a:schemeClr val="lt2"/>
              </a:buClr>
              <a:buSzPts val="1600"/>
              <a:buChar char="■"/>
            </a:pPr>
            <a:r>
              <a:rPr lang="en" sz="1600"/>
              <a:t>Software &amp; Hardware Integration - Connecting Android App to Microcontroller Bluetooth and getting data sent fast enough</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Clr>
                <a:schemeClr val="lt2"/>
              </a:buClr>
              <a:buSzPts val="1600"/>
              <a:buChar char="■"/>
            </a:pPr>
            <a:r>
              <a:rPr lang="en" sz="1600"/>
              <a:t>Software - Frontend Development and Training Data to Achieve Accurate Activity Prediction. Need way more data.</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Clr>
                <a:schemeClr val="lt2"/>
              </a:buClr>
              <a:buSzPts val="1600"/>
              <a:buChar char="■"/>
            </a:pPr>
            <a:r>
              <a:rPr lang="en" sz="1600"/>
              <a:t>Hardware - Creating a Custom PCB Layout and ordering stencil for PCB solder paste</a:t>
            </a:r>
            <a:endParaRPr sz="1600"/>
          </a:p>
        </p:txBody>
      </p:sp>
      <p:sp>
        <p:nvSpPr>
          <p:cNvPr id="278" name="Google Shape;278;p43"/>
          <p:cNvSpPr/>
          <p:nvPr>
            <p:ph idx="2" type="pic"/>
          </p:nvPr>
        </p:nvSpPr>
        <p:spPr>
          <a:xfrm>
            <a:off x="5715175" y="75"/>
            <a:ext cx="3429000" cy="5143500"/>
          </a:xfrm>
          <a:prstGeom prst="rect">
            <a:avLst/>
          </a:prstGeom>
        </p:spPr>
      </p:sp>
      <p:pic>
        <p:nvPicPr>
          <p:cNvPr id="279" name="Google Shape;279;p43" title="IMG_1539.jpg"/>
          <p:cNvPicPr preferRelativeResize="0"/>
          <p:nvPr/>
        </p:nvPicPr>
        <p:blipFill>
          <a:blip r:embed="rId3">
            <a:alphaModFix/>
          </a:blip>
          <a:stretch>
            <a:fillRect/>
          </a:stretch>
        </p:blipFill>
        <p:spPr>
          <a:xfrm>
            <a:off x="5168349" y="0"/>
            <a:ext cx="3975652"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582650" y="239200"/>
            <a:ext cx="4270800" cy="6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Biggest Takeaways</a:t>
            </a:r>
            <a:endParaRPr/>
          </a:p>
        </p:txBody>
      </p:sp>
      <p:sp>
        <p:nvSpPr>
          <p:cNvPr id="285" name="Google Shape;285;p44"/>
          <p:cNvSpPr txBox="1"/>
          <p:nvPr>
            <p:ph idx="1" type="body"/>
          </p:nvPr>
        </p:nvSpPr>
        <p:spPr>
          <a:xfrm>
            <a:off x="433550" y="520025"/>
            <a:ext cx="4419900" cy="2984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p>
          <a:p>
            <a:pPr indent="-330200" lvl="0" marL="457200" rtl="0" algn="l">
              <a:spcBef>
                <a:spcPts val="0"/>
              </a:spcBef>
              <a:spcAft>
                <a:spcPts val="0"/>
              </a:spcAft>
              <a:buClr>
                <a:schemeClr val="lt2"/>
              </a:buClr>
              <a:buSzPts val="1600"/>
              <a:buChar char="■"/>
            </a:pPr>
            <a:r>
              <a:rPr lang="en" sz="1600"/>
              <a:t>Developing product end-to-end from design to final physical prototype</a:t>
            </a:r>
            <a:endParaRPr sz="1600"/>
          </a:p>
          <a:p>
            <a:pPr indent="-330200" lvl="0" marL="457200" rtl="0" algn="l">
              <a:spcBef>
                <a:spcPts val="0"/>
              </a:spcBef>
              <a:spcAft>
                <a:spcPts val="0"/>
              </a:spcAft>
              <a:buClr>
                <a:schemeClr val="lt2"/>
              </a:buClr>
              <a:buSzPts val="1600"/>
              <a:buChar char="■"/>
            </a:pPr>
            <a:r>
              <a:rPr lang="en" sz="1600"/>
              <a:t>Importance of Iterative Feedback &amp; Testing </a:t>
            </a:r>
            <a:endParaRPr sz="1600"/>
          </a:p>
          <a:p>
            <a:pPr indent="-330200" lvl="0" marL="457200" rtl="0" algn="l">
              <a:spcBef>
                <a:spcPts val="0"/>
              </a:spcBef>
              <a:spcAft>
                <a:spcPts val="0"/>
              </a:spcAft>
              <a:buClr>
                <a:schemeClr val="lt2"/>
              </a:buClr>
              <a:buSzPts val="1600"/>
              <a:buChar char="■"/>
            </a:pPr>
            <a:r>
              <a:rPr lang="en" sz="1600"/>
              <a:t>Cross-Functional Team Collaboration</a:t>
            </a:r>
            <a:endParaRPr sz="1600"/>
          </a:p>
          <a:p>
            <a:pPr indent="-330200" lvl="0" marL="457200" rtl="0" algn="l">
              <a:spcBef>
                <a:spcPts val="0"/>
              </a:spcBef>
              <a:spcAft>
                <a:spcPts val="0"/>
              </a:spcAft>
              <a:buClr>
                <a:schemeClr val="lt2"/>
              </a:buClr>
              <a:buSzPts val="1600"/>
              <a:buChar char="■"/>
            </a:pPr>
            <a:r>
              <a:rPr lang="en" sz="1600"/>
              <a:t>Time management with a short timeline</a:t>
            </a:r>
            <a:endParaRPr sz="1600"/>
          </a:p>
        </p:txBody>
      </p:sp>
      <p:sp>
        <p:nvSpPr>
          <p:cNvPr id="286" name="Google Shape;286;p44"/>
          <p:cNvSpPr/>
          <p:nvPr>
            <p:ph idx="2" type="pic"/>
          </p:nvPr>
        </p:nvSpPr>
        <p:spPr>
          <a:xfrm>
            <a:off x="5715175" y="75"/>
            <a:ext cx="3429000" cy="5143500"/>
          </a:xfrm>
          <a:prstGeom prst="rect">
            <a:avLst/>
          </a:prstGeom>
        </p:spPr>
      </p:sp>
      <p:pic>
        <p:nvPicPr>
          <p:cNvPr id="287" name="Google Shape;287;p44"/>
          <p:cNvPicPr preferRelativeResize="0"/>
          <p:nvPr/>
        </p:nvPicPr>
        <p:blipFill rotWithShape="1">
          <a:blip r:embed="rId3">
            <a:alphaModFix/>
          </a:blip>
          <a:srcRect b="0" l="12907" r="0" t="0"/>
          <a:stretch/>
        </p:blipFill>
        <p:spPr>
          <a:xfrm>
            <a:off x="5265450" y="187750"/>
            <a:ext cx="3691150" cy="4768000"/>
          </a:xfrm>
          <a:prstGeom prst="rect">
            <a:avLst/>
          </a:prstGeom>
          <a:noFill/>
          <a:ln>
            <a:noFill/>
          </a:ln>
        </p:spPr>
      </p:pic>
      <p:pic>
        <p:nvPicPr>
          <p:cNvPr id="288" name="Google Shape;288;p44" title="Screenshot 2025-06-09 at 5.41.25 PM.png"/>
          <p:cNvPicPr preferRelativeResize="0"/>
          <p:nvPr/>
        </p:nvPicPr>
        <p:blipFill>
          <a:blip r:embed="rId4">
            <a:alphaModFix/>
          </a:blip>
          <a:stretch>
            <a:fillRect/>
          </a:stretch>
        </p:blipFill>
        <p:spPr>
          <a:xfrm>
            <a:off x="862463" y="2502025"/>
            <a:ext cx="3562075" cy="2496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717600" y="3166000"/>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Details on the hardware prototype.</a:t>
            </a:r>
            <a:endParaRPr sz="5000"/>
          </a:p>
        </p:txBody>
      </p:sp>
      <p:sp>
        <p:nvSpPr>
          <p:cNvPr id="294" name="Google Shape;294;p45"/>
          <p:cNvSpPr txBox="1"/>
          <p:nvPr>
            <p:ph idx="2" type="title"/>
          </p:nvPr>
        </p:nvSpPr>
        <p:spPr>
          <a:xfrm>
            <a:off x="717600" y="191220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715100" y="5350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a:t>
            </a:r>
            <a:endParaRPr/>
          </a:p>
        </p:txBody>
      </p:sp>
      <p:sp>
        <p:nvSpPr>
          <p:cNvPr id="300" name="Google Shape;300;p46"/>
          <p:cNvSpPr txBox="1"/>
          <p:nvPr>
            <p:ph idx="1" type="body"/>
          </p:nvPr>
        </p:nvSpPr>
        <p:spPr>
          <a:xfrm>
            <a:off x="715100" y="997550"/>
            <a:ext cx="3856800" cy="189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Char char="●"/>
            </a:pPr>
            <a:r>
              <a:rPr lang="en"/>
              <a:t>Prototype with assembled PCB tested successfully — it survived running and jumping and feels comfortable under the foot.</a:t>
            </a:r>
            <a:endParaRPr/>
          </a:p>
          <a:p>
            <a:pPr indent="-304800" lvl="0" marL="457200" rtl="0" algn="l">
              <a:spcBef>
                <a:spcPts val="0"/>
              </a:spcBef>
              <a:spcAft>
                <a:spcPts val="0"/>
              </a:spcAft>
              <a:buSzPts val="1200"/>
              <a:buChar char="●"/>
            </a:pPr>
            <a:r>
              <a:rPr lang="en"/>
              <a:t>Currently designing and 3D printing an enclosure for the final product.</a:t>
            </a:r>
            <a:endParaRPr/>
          </a:p>
          <a:p>
            <a:pPr indent="-304800" lvl="0" marL="457200" rtl="0" algn="l">
              <a:spcBef>
                <a:spcPts val="0"/>
              </a:spcBef>
              <a:spcAft>
                <a:spcPts val="0"/>
              </a:spcAft>
              <a:buSzPts val="1200"/>
              <a:buChar char="●"/>
            </a:pPr>
            <a:r>
              <a:rPr lang="en"/>
              <a:t>3D printed box based on hardware component measurements </a:t>
            </a:r>
            <a:endParaRPr/>
          </a:p>
          <a:p>
            <a:pPr indent="0" lvl="0" marL="457200" rtl="0" algn="l">
              <a:spcBef>
                <a:spcPts val="0"/>
              </a:spcBef>
              <a:spcAft>
                <a:spcPts val="0"/>
              </a:spcAft>
              <a:buNone/>
            </a:pPr>
            <a:r>
              <a:t/>
            </a:r>
            <a:endParaRPr/>
          </a:p>
        </p:txBody>
      </p:sp>
      <p:sp>
        <p:nvSpPr>
          <p:cNvPr id="301" name="Google Shape;301;p46"/>
          <p:cNvSpPr/>
          <p:nvPr>
            <p:ph idx="2" type="pic"/>
          </p:nvPr>
        </p:nvSpPr>
        <p:spPr>
          <a:xfrm>
            <a:off x="5715175" y="75"/>
            <a:ext cx="3429000" cy="5143500"/>
          </a:xfrm>
          <a:prstGeom prst="rect">
            <a:avLst/>
          </a:prstGeom>
        </p:spPr>
      </p:sp>
      <p:pic>
        <p:nvPicPr>
          <p:cNvPr id="302" name="Google Shape;302;p46"/>
          <p:cNvPicPr preferRelativeResize="0"/>
          <p:nvPr/>
        </p:nvPicPr>
        <p:blipFill rotWithShape="1">
          <a:blip r:embed="rId3">
            <a:alphaModFix/>
          </a:blip>
          <a:srcRect b="0" l="18626" r="23311" t="0"/>
          <a:stretch/>
        </p:blipFill>
        <p:spPr>
          <a:xfrm>
            <a:off x="5715175" y="1290096"/>
            <a:ext cx="3429000" cy="4429328"/>
          </a:xfrm>
          <a:prstGeom prst="rect">
            <a:avLst/>
          </a:prstGeom>
          <a:noFill/>
          <a:ln>
            <a:noFill/>
          </a:ln>
        </p:spPr>
      </p:pic>
      <p:pic>
        <p:nvPicPr>
          <p:cNvPr id="303" name="Google Shape;303;p46"/>
          <p:cNvPicPr preferRelativeResize="0"/>
          <p:nvPr/>
        </p:nvPicPr>
        <p:blipFill rotWithShape="1">
          <a:blip r:embed="rId4">
            <a:alphaModFix/>
          </a:blip>
          <a:srcRect b="0" l="12907" r="0" t="0"/>
          <a:stretch/>
        </p:blipFill>
        <p:spPr>
          <a:xfrm>
            <a:off x="4854200" y="0"/>
            <a:ext cx="2282350" cy="2948200"/>
          </a:xfrm>
          <a:prstGeom prst="rect">
            <a:avLst/>
          </a:prstGeom>
          <a:noFill/>
          <a:ln>
            <a:noFill/>
          </a:ln>
        </p:spPr>
      </p:pic>
      <p:pic>
        <p:nvPicPr>
          <p:cNvPr id="304" name="Google Shape;304;p46" title="IMG_5456 2.jpg"/>
          <p:cNvPicPr preferRelativeResize="0"/>
          <p:nvPr/>
        </p:nvPicPr>
        <p:blipFill>
          <a:blip r:embed="rId5">
            <a:alphaModFix/>
          </a:blip>
          <a:stretch>
            <a:fillRect/>
          </a:stretch>
        </p:blipFill>
        <p:spPr>
          <a:xfrm>
            <a:off x="7212050" y="0"/>
            <a:ext cx="1931954" cy="1799801"/>
          </a:xfrm>
          <a:prstGeom prst="rect">
            <a:avLst/>
          </a:prstGeom>
          <a:noFill/>
          <a:ln>
            <a:noFill/>
          </a:ln>
        </p:spPr>
      </p:pic>
      <p:pic>
        <p:nvPicPr>
          <p:cNvPr id="305" name="Google Shape;305;p46" title="Screenshot 2025-06-09 at 5.41.25 PM.png"/>
          <p:cNvPicPr preferRelativeResize="0"/>
          <p:nvPr/>
        </p:nvPicPr>
        <p:blipFill>
          <a:blip r:embed="rId6">
            <a:alphaModFix/>
          </a:blip>
          <a:stretch>
            <a:fillRect/>
          </a:stretch>
        </p:blipFill>
        <p:spPr>
          <a:xfrm>
            <a:off x="929000" y="2739900"/>
            <a:ext cx="3429000" cy="24035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717600" y="3200725"/>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Details on the software prototype.</a:t>
            </a:r>
            <a:endParaRPr sz="5000"/>
          </a:p>
        </p:txBody>
      </p:sp>
      <p:sp>
        <p:nvSpPr>
          <p:cNvPr id="311" name="Google Shape;311;p47"/>
          <p:cNvSpPr txBox="1"/>
          <p:nvPr>
            <p:ph idx="2" type="title"/>
          </p:nvPr>
        </p:nvSpPr>
        <p:spPr>
          <a:xfrm>
            <a:off x="717600" y="1946925"/>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715100" y="337525"/>
            <a:ext cx="7450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Mobile App Display</a:t>
            </a:r>
            <a:endParaRPr/>
          </a:p>
        </p:txBody>
      </p:sp>
      <p:sp>
        <p:nvSpPr>
          <p:cNvPr id="317" name="Google Shape;317;p48"/>
          <p:cNvSpPr/>
          <p:nvPr/>
        </p:nvSpPr>
        <p:spPr>
          <a:xfrm>
            <a:off x="5489579" y="4511367"/>
            <a:ext cx="468230" cy="143525"/>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rgbClr val="D0C9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8"/>
          <p:cNvSpPr/>
          <p:nvPr/>
        </p:nvSpPr>
        <p:spPr>
          <a:xfrm>
            <a:off x="2898392" y="4511367"/>
            <a:ext cx="468230" cy="143525"/>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rgbClr val="D0C9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48"/>
          <p:cNvPicPr preferRelativeResize="0"/>
          <p:nvPr/>
        </p:nvPicPr>
        <p:blipFill>
          <a:blip r:embed="rId3">
            <a:alphaModFix/>
          </a:blip>
          <a:stretch>
            <a:fillRect/>
          </a:stretch>
        </p:blipFill>
        <p:spPr>
          <a:xfrm>
            <a:off x="1786225" y="952175"/>
            <a:ext cx="1741275" cy="3929374"/>
          </a:xfrm>
          <a:prstGeom prst="rect">
            <a:avLst/>
          </a:prstGeom>
          <a:noFill/>
          <a:ln>
            <a:noFill/>
          </a:ln>
        </p:spPr>
      </p:pic>
      <p:pic>
        <p:nvPicPr>
          <p:cNvPr id="320" name="Google Shape;320;p48"/>
          <p:cNvPicPr preferRelativeResize="0"/>
          <p:nvPr/>
        </p:nvPicPr>
        <p:blipFill>
          <a:blip r:embed="rId4">
            <a:alphaModFix/>
          </a:blip>
          <a:stretch>
            <a:fillRect/>
          </a:stretch>
        </p:blipFill>
        <p:spPr>
          <a:xfrm>
            <a:off x="3937426" y="916375"/>
            <a:ext cx="1781949" cy="4000975"/>
          </a:xfrm>
          <a:prstGeom prst="rect">
            <a:avLst/>
          </a:prstGeom>
          <a:noFill/>
          <a:ln>
            <a:noFill/>
          </a:ln>
        </p:spPr>
      </p:pic>
      <p:pic>
        <p:nvPicPr>
          <p:cNvPr id="321" name="Google Shape;321;p48"/>
          <p:cNvPicPr preferRelativeResize="0"/>
          <p:nvPr/>
        </p:nvPicPr>
        <p:blipFill>
          <a:blip r:embed="rId5">
            <a:alphaModFix/>
          </a:blip>
          <a:stretch>
            <a:fillRect/>
          </a:stretch>
        </p:blipFill>
        <p:spPr>
          <a:xfrm>
            <a:off x="6181275" y="923104"/>
            <a:ext cx="1781950" cy="39875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343250" y="401675"/>
            <a:ext cx="46005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App with Hardware via Bluetooth</a:t>
            </a:r>
            <a:endParaRPr/>
          </a:p>
        </p:txBody>
      </p:sp>
      <p:sp>
        <p:nvSpPr>
          <p:cNvPr id="327" name="Google Shape;327;p49"/>
          <p:cNvSpPr txBox="1"/>
          <p:nvPr>
            <p:ph idx="1" type="body"/>
          </p:nvPr>
        </p:nvSpPr>
        <p:spPr>
          <a:xfrm>
            <a:off x="407525" y="1566725"/>
            <a:ext cx="3856800" cy="302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lang="en" sz="1600"/>
              <a:t>Used the BLE Library to connect the App with the microcontroller for data transmission through</a:t>
            </a:r>
            <a:endParaRPr sz="1600"/>
          </a:p>
          <a:p>
            <a:pPr indent="-330200" lvl="1" marL="914400" rtl="0" algn="l">
              <a:spcBef>
                <a:spcPts val="0"/>
              </a:spcBef>
              <a:spcAft>
                <a:spcPts val="0"/>
              </a:spcAft>
              <a:buSzPts val="1600"/>
              <a:buChar char="○"/>
            </a:pPr>
            <a:r>
              <a:rPr lang="en" sz="1600"/>
              <a:t>Permissions Setup</a:t>
            </a:r>
            <a:endParaRPr sz="1600"/>
          </a:p>
          <a:p>
            <a:pPr indent="-330200" lvl="1" marL="914400" rtl="0" algn="l">
              <a:spcBef>
                <a:spcPts val="0"/>
              </a:spcBef>
              <a:spcAft>
                <a:spcPts val="0"/>
              </a:spcAft>
              <a:buSzPts val="1600"/>
              <a:buChar char="○"/>
            </a:pPr>
            <a:r>
              <a:rPr lang="en" sz="1600"/>
              <a:t>Device Scanning </a:t>
            </a:r>
            <a:endParaRPr sz="1600"/>
          </a:p>
          <a:p>
            <a:pPr indent="-330200" lvl="1" marL="914400" rtl="0" algn="l">
              <a:spcBef>
                <a:spcPts val="0"/>
              </a:spcBef>
              <a:spcAft>
                <a:spcPts val="0"/>
              </a:spcAft>
              <a:buSzPts val="1600"/>
              <a:buChar char="○"/>
            </a:pPr>
            <a:r>
              <a:rPr lang="en" sz="1600"/>
              <a:t>GATT Service Discovery (gattCallback)</a:t>
            </a:r>
            <a:endParaRPr sz="1600"/>
          </a:p>
          <a:p>
            <a:pPr indent="-330200" lvl="1" marL="914400" rtl="0" algn="l">
              <a:spcBef>
                <a:spcPts val="0"/>
              </a:spcBef>
              <a:spcAft>
                <a:spcPts val="0"/>
              </a:spcAft>
              <a:buSzPts val="1600"/>
              <a:buChar char="○"/>
            </a:pPr>
            <a:r>
              <a:rPr lang="en" sz="1600"/>
              <a:t>Characteristic Notification Setup</a:t>
            </a:r>
            <a:endParaRPr sz="1600"/>
          </a:p>
          <a:p>
            <a:pPr indent="-330200" lvl="1" marL="914400" rtl="0" algn="l">
              <a:spcBef>
                <a:spcPts val="0"/>
              </a:spcBef>
              <a:spcAft>
                <a:spcPts val="0"/>
              </a:spcAft>
              <a:buSzPts val="1600"/>
              <a:buChar char="○"/>
            </a:pPr>
            <a:r>
              <a:rPr lang="en" sz="1600"/>
              <a:t>Receiving &amp; Parsing Sensor Data Packets</a:t>
            </a:r>
            <a:endParaRPr sz="1600"/>
          </a:p>
          <a:p>
            <a:pPr indent="0" lvl="0" marL="0" rtl="0" algn="l">
              <a:spcBef>
                <a:spcPts val="0"/>
              </a:spcBef>
              <a:spcAft>
                <a:spcPts val="0"/>
              </a:spcAft>
              <a:buNone/>
            </a:pPr>
            <a:r>
              <a:t/>
            </a:r>
            <a:endParaRPr/>
          </a:p>
        </p:txBody>
      </p:sp>
      <p:sp>
        <p:nvSpPr>
          <p:cNvPr id="328" name="Google Shape;328;p49"/>
          <p:cNvSpPr/>
          <p:nvPr/>
        </p:nvSpPr>
        <p:spPr>
          <a:xfrm>
            <a:off x="8042321" y="3423228"/>
            <a:ext cx="753624" cy="1306746"/>
          </a:xfrm>
          <a:custGeom>
            <a:rect b="b" l="l" r="r" t="t"/>
            <a:pathLst>
              <a:path extrusionOk="0" h="21600" w="2160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29" name="Google Shape;329;p49"/>
          <p:cNvGrpSpPr/>
          <p:nvPr/>
        </p:nvGrpSpPr>
        <p:grpSpPr>
          <a:xfrm>
            <a:off x="4762500" y="3677537"/>
            <a:ext cx="394471" cy="797982"/>
            <a:chOff x="0" y="136"/>
            <a:chExt cx="698550" cy="1678196"/>
          </a:xfrm>
        </p:grpSpPr>
        <p:sp>
          <p:nvSpPr>
            <p:cNvPr id="330" name="Google Shape;330;p49"/>
            <p:cNvSpPr/>
            <p:nvPr/>
          </p:nvSpPr>
          <p:spPr>
            <a:xfrm>
              <a:off x="0" y="118232"/>
              <a:ext cx="661200" cy="1500900"/>
            </a:xfrm>
            <a:prstGeom prst="roundRect">
              <a:avLst>
                <a:gd fmla="val 15000" name="adj"/>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1" name="Google Shape;331;p49"/>
            <p:cNvSpPr/>
            <p:nvPr/>
          </p:nvSpPr>
          <p:spPr>
            <a:xfrm>
              <a:off x="259447" y="369216"/>
              <a:ext cx="43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2" name="Google Shape;332;p49"/>
            <p:cNvSpPr/>
            <p:nvPr/>
          </p:nvSpPr>
          <p:spPr>
            <a:xfrm>
              <a:off x="349650" y="476767"/>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3" name="Google Shape;333;p49"/>
            <p:cNvSpPr/>
            <p:nvPr/>
          </p:nvSpPr>
          <p:spPr>
            <a:xfrm rot="-5400000">
              <a:off x="-53116" y="1481232"/>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4" name="Google Shape;334;p49"/>
            <p:cNvSpPr/>
            <p:nvPr/>
          </p:nvSpPr>
          <p:spPr>
            <a:xfrm rot="-5400000">
              <a:off x="199527" y="634520"/>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5" name="Google Shape;335;p49"/>
            <p:cNvSpPr/>
            <p:nvPr/>
          </p:nvSpPr>
          <p:spPr>
            <a:xfrm rot="-5400000">
              <a:off x="97809" y="369194"/>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36" name="Google Shape;336;p49"/>
            <p:cNvGrpSpPr/>
            <p:nvPr/>
          </p:nvGrpSpPr>
          <p:grpSpPr>
            <a:xfrm>
              <a:off x="320970" y="768570"/>
              <a:ext cx="106200" cy="106200"/>
              <a:chOff x="0" y="0"/>
              <a:chExt cx="106200" cy="106200"/>
            </a:xfrm>
          </p:grpSpPr>
          <p:sp>
            <p:nvSpPr>
              <p:cNvPr id="337" name="Google Shape;337;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8" name="Google Shape;338;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grpSp>
          <p:nvGrpSpPr>
            <p:cNvPr id="339" name="Google Shape;339;p49"/>
            <p:cNvGrpSpPr/>
            <p:nvPr/>
          </p:nvGrpSpPr>
          <p:grpSpPr>
            <a:xfrm>
              <a:off x="219251" y="525033"/>
              <a:ext cx="106200" cy="106200"/>
              <a:chOff x="0" y="0"/>
              <a:chExt cx="106200" cy="106200"/>
            </a:xfrm>
          </p:grpSpPr>
          <p:sp>
            <p:nvSpPr>
              <p:cNvPr id="340" name="Google Shape;340;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1" name="Google Shape;341;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342" name="Google Shape;342;p49"/>
            <p:cNvSpPr/>
            <p:nvPr/>
          </p:nvSpPr>
          <p:spPr>
            <a:xfrm rot="-5400000">
              <a:off x="49495" y="1213369"/>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43" name="Google Shape;343;p49"/>
            <p:cNvGrpSpPr/>
            <p:nvPr/>
          </p:nvGrpSpPr>
          <p:grpSpPr>
            <a:xfrm>
              <a:off x="170938" y="1358833"/>
              <a:ext cx="106200" cy="106200"/>
              <a:chOff x="0" y="0"/>
              <a:chExt cx="106200" cy="106200"/>
            </a:xfrm>
          </p:grpSpPr>
          <p:sp>
            <p:nvSpPr>
              <p:cNvPr id="344" name="Google Shape;344;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5" name="Google Shape;345;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346" name="Google Shape;346;p49"/>
            <p:cNvSpPr/>
            <p:nvPr/>
          </p:nvSpPr>
          <p:spPr>
            <a:xfrm rot="-5400000">
              <a:off x="199527" y="1213370"/>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7" name="Google Shape;347;p49"/>
            <p:cNvSpPr/>
            <p:nvPr/>
          </p:nvSpPr>
          <p:spPr>
            <a:xfrm rot="-5400000">
              <a:off x="349559" y="1213370"/>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8" name="Google Shape;348;p49"/>
            <p:cNvSpPr/>
            <p:nvPr/>
          </p:nvSpPr>
          <p:spPr>
            <a:xfrm>
              <a:off x="201217" y="1061449"/>
              <a:ext cx="3453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49" name="Google Shape;349;p49"/>
            <p:cNvGrpSpPr/>
            <p:nvPr/>
          </p:nvGrpSpPr>
          <p:grpSpPr>
            <a:xfrm>
              <a:off x="320970" y="1358833"/>
              <a:ext cx="106200" cy="106200"/>
              <a:chOff x="0" y="0"/>
              <a:chExt cx="106200" cy="106200"/>
            </a:xfrm>
          </p:grpSpPr>
          <p:sp>
            <p:nvSpPr>
              <p:cNvPr id="350" name="Google Shape;350;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1" name="Google Shape;351;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grpSp>
          <p:nvGrpSpPr>
            <p:cNvPr id="352" name="Google Shape;352;p49"/>
            <p:cNvGrpSpPr/>
            <p:nvPr/>
          </p:nvGrpSpPr>
          <p:grpSpPr>
            <a:xfrm>
              <a:off x="471002" y="1358833"/>
              <a:ext cx="106200" cy="106200"/>
              <a:chOff x="0" y="0"/>
              <a:chExt cx="106200" cy="106200"/>
            </a:xfrm>
          </p:grpSpPr>
          <p:sp>
            <p:nvSpPr>
              <p:cNvPr id="353" name="Google Shape;353;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4" name="Google Shape;354;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355" name="Google Shape;355;p49"/>
            <p:cNvSpPr/>
            <p:nvPr/>
          </p:nvSpPr>
          <p:spPr>
            <a:xfrm rot="-5400000">
              <a:off x="49495" y="938656"/>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6" name="Google Shape;356;p49"/>
            <p:cNvSpPr/>
            <p:nvPr/>
          </p:nvSpPr>
          <p:spPr>
            <a:xfrm>
              <a:off x="73466" y="783693"/>
              <a:ext cx="1716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7" name="Google Shape;357;p49"/>
            <p:cNvSpPr/>
            <p:nvPr/>
          </p:nvSpPr>
          <p:spPr>
            <a:xfrm>
              <a:off x="10811" y="707087"/>
              <a:ext cx="106200" cy="1986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8" name="Google Shape;358;p49"/>
            <p:cNvSpPr/>
            <p:nvPr/>
          </p:nvSpPr>
          <p:spPr>
            <a:xfrm rot="-5400000">
              <a:off x="43157" y="1235780"/>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9" name="Google Shape;359;p49"/>
            <p:cNvSpPr/>
            <p:nvPr/>
          </p:nvSpPr>
          <p:spPr>
            <a:xfrm rot="-5400000">
              <a:off x="470945" y="877905"/>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60" name="Google Shape;360;p49"/>
            <p:cNvSpPr/>
            <p:nvPr/>
          </p:nvSpPr>
          <p:spPr>
            <a:xfrm rot="-5400000">
              <a:off x="470945" y="738155"/>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61" name="Google Shape;361;p49"/>
            <p:cNvSpPr/>
            <p:nvPr/>
          </p:nvSpPr>
          <p:spPr>
            <a:xfrm rot="-5400000">
              <a:off x="68270" y="494617"/>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62" name="Google Shape;362;p49"/>
            <p:cNvSpPr/>
            <p:nvPr/>
          </p:nvSpPr>
          <p:spPr>
            <a:xfrm rot="-5400000">
              <a:off x="470945" y="508121"/>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63" name="Google Shape;363;p49"/>
            <p:cNvSpPr/>
            <p:nvPr/>
          </p:nvSpPr>
          <p:spPr>
            <a:xfrm rot="-5400000">
              <a:off x="387222" y="1380179"/>
              <a:ext cx="106200" cy="3144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64" name="Google Shape;364;p49"/>
            <p:cNvSpPr/>
            <p:nvPr/>
          </p:nvSpPr>
          <p:spPr>
            <a:xfrm rot="-5400000">
              <a:off x="329477" y="28937"/>
              <a:ext cx="306900" cy="249300"/>
            </a:xfrm>
            <a:prstGeom prst="roundRect">
              <a:avLst>
                <a:gd fmla="val 12209"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cxnSp>
        <p:nvCxnSpPr>
          <p:cNvPr id="365" name="Google Shape;365;p49"/>
          <p:cNvCxnSpPr/>
          <p:nvPr/>
        </p:nvCxnSpPr>
        <p:spPr>
          <a:xfrm>
            <a:off x="5264498" y="4076607"/>
            <a:ext cx="2526900" cy="0"/>
          </a:xfrm>
          <a:prstGeom prst="straightConnector1">
            <a:avLst/>
          </a:prstGeom>
          <a:noFill/>
          <a:ln cap="flat" cmpd="sng" w="50800">
            <a:solidFill>
              <a:srgbClr val="FF0300"/>
            </a:solidFill>
            <a:prstDash val="dot"/>
            <a:miter lim="400000"/>
            <a:headEnd len="sm" w="sm" type="none"/>
            <a:tailEnd len="med" w="med" type="triangle"/>
          </a:ln>
        </p:spPr>
      </p:cxnSp>
      <p:sp>
        <p:nvSpPr>
          <p:cNvPr id="366" name="Google Shape;366;p49"/>
          <p:cNvSpPr/>
          <p:nvPr/>
        </p:nvSpPr>
        <p:spPr>
          <a:xfrm>
            <a:off x="6269053" y="713366"/>
            <a:ext cx="517752" cy="307768"/>
          </a:xfrm>
          <a:custGeom>
            <a:rect b="b" l="l" r="r" t="t"/>
            <a:pathLst>
              <a:path extrusionOk="0" h="21594" w="2160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67" name="Google Shape;367;p49"/>
          <p:cNvGrpSpPr/>
          <p:nvPr/>
        </p:nvGrpSpPr>
        <p:grpSpPr>
          <a:xfrm>
            <a:off x="4762500" y="783016"/>
            <a:ext cx="394471" cy="797982"/>
            <a:chOff x="0" y="136"/>
            <a:chExt cx="698550" cy="1678196"/>
          </a:xfrm>
        </p:grpSpPr>
        <p:sp>
          <p:nvSpPr>
            <p:cNvPr id="368" name="Google Shape;368;p49"/>
            <p:cNvSpPr/>
            <p:nvPr/>
          </p:nvSpPr>
          <p:spPr>
            <a:xfrm>
              <a:off x="0" y="118232"/>
              <a:ext cx="661200" cy="1500900"/>
            </a:xfrm>
            <a:prstGeom prst="roundRect">
              <a:avLst>
                <a:gd fmla="val 15000" name="adj"/>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69" name="Google Shape;369;p49"/>
            <p:cNvSpPr/>
            <p:nvPr/>
          </p:nvSpPr>
          <p:spPr>
            <a:xfrm>
              <a:off x="259447" y="369216"/>
              <a:ext cx="43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0" name="Google Shape;370;p49"/>
            <p:cNvSpPr/>
            <p:nvPr/>
          </p:nvSpPr>
          <p:spPr>
            <a:xfrm>
              <a:off x="349650" y="476767"/>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1" name="Google Shape;371;p49"/>
            <p:cNvSpPr/>
            <p:nvPr/>
          </p:nvSpPr>
          <p:spPr>
            <a:xfrm rot="-5400000">
              <a:off x="-53116" y="1481232"/>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2" name="Google Shape;372;p49"/>
            <p:cNvSpPr/>
            <p:nvPr/>
          </p:nvSpPr>
          <p:spPr>
            <a:xfrm rot="-5400000">
              <a:off x="199527" y="634520"/>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3" name="Google Shape;373;p49"/>
            <p:cNvSpPr/>
            <p:nvPr/>
          </p:nvSpPr>
          <p:spPr>
            <a:xfrm rot="-5400000">
              <a:off x="97809" y="369194"/>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74" name="Google Shape;374;p49"/>
            <p:cNvGrpSpPr/>
            <p:nvPr/>
          </p:nvGrpSpPr>
          <p:grpSpPr>
            <a:xfrm>
              <a:off x="320970" y="768570"/>
              <a:ext cx="106200" cy="106200"/>
              <a:chOff x="0" y="0"/>
              <a:chExt cx="106200" cy="106200"/>
            </a:xfrm>
          </p:grpSpPr>
          <p:sp>
            <p:nvSpPr>
              <p:cNvPr id="375" name="Google Shape;375;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6" name="Google Shape;376;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grpSp>
          <p:nvGrpSpPr>
            <p:cNvPr id="377" name="Google Shape;377;p49"/>
            <p:cNvGrpSpPr/>
            <p:nvPr/>
          </p:nvGrpSpPr>
          <p:grpSpPr>
            <a:xfrm>
              <a:off x="219251" y="525033"/>
              <a:ext cx="106200" cy="106200"/>
              <a:chOff x="0" y="0"/>
              <a:chExt cx="106200" cy="106200"/>
            </a:xfrm>
          </p:grpSpPr>
          <p:sp>
            <p:nvSpPr>
              <p:cNvPr id="378" name="Google Shape;378;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9" name="Google Shape;379;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380" name="Google Shape;380;p49"/>
            <p:cNvSpPr/>
            <p:nvPr/>
          </p:nvSpPr>
          <p:spPr>
            <a:xfrm rot="-5400000">
              <a:off x="49495" y="1213369"/>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81" name="Google Shape;381;p49"/>
            <p:cNvGrpSpPr/>
            <p:nvPr/>
          </p:nvGrpSpPr>
          <p:grpSpPr>
            <a:xfrm>
              <a:off x="170938" y="1358833"/>
              <a:ext cx="106200" cy="106200"/>
              <a:chOff x="0" y="0"/>
              <a:chExt cx="106200" cy="106200"/>
            </a:xfrm>
          </p:grpSpPr>
          <p:sp>
            <p:nvSpPr>
              <p:cNvPr id="382" name="Google Shape;382;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3" name="Google Shape;383;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384" name="Google Shape;384;p49"/>
            <p:cNvSpPr/>
            <p:nvPr/>
          </p:nvSpPr>
          <p:spPr>
            <a:xfrm rot="-5400000">
              <a:off x="199527" y="1213370"/>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5" name="Google Shape;385;p49"/>
            <p:cNvSpPr/>
            <p:nvPr/>
          </p:nvSpPr>
          <p:spPr>
            <a:xfrm rot="-5400000">
              <a:off x="349559" y="1213370"/>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6" name="Google Shape;386;p49"/>
            <p:cNvSpPr/>
            <p:nvPr/>
          </p:nvSpPr>
          <p:spPr>
            <a:xfrm>
              <a:off x="201217" y="1061449"/>
              <a:ext cx="3453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87" name="Google Shape;387;p49"/>
            <p:cNvGrpSpPr/>
            <p:nvPr/>
          </p:nvGrpSpPr>
          <p:grpSpPr>
            <a:xfrm>
              <a:off x="320970" y="1358833"/>
              <a:ext cx="106200" cy="106200"/>
              <a:chOff x="0" y="0"/>
              <a:chExt cx="106200" cy="106200"/>
            </a:xfrm>
          </p:grpSpPr>
          <p:sp>
            <p:nvSpPr>
              <p:cNvPr id="388" name="Google Shape;388;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9" name="Google Shape;389;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grpSp>
          <p:nvGrpSpPr>
            <p:cNvPr id="390" name="Google Shape;390;p49"/>
            <p:cNvGrpSpPr/>
            <p:nvPr/>
          </p:nvGrpSpPr>
          <p:grpSpPr>
            <a:xfrm>
              <a:off x="471002" y="1358833"/>
              <a:ext cx="106200" cy="106200"/>
              <a:chOff x="0" y="0"/>
              <a:chExt cx="106200" cy="106200"/>
            </a:xfrm>
          </p:grpSpPr>
          <p:sp>
            <p:nvSpPr>
              <p:cNvPr id="391" name="Google Shape;391;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2" name="Google Shape;392;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393" name="Google Shape;393;p49"/>
            <p:cNvSpPr/>
            <p:nvPr/>
          </p:nvSpPr>
          <p:spPr>
            <a:xfrm rot="-5400000">
              <a:off x="49495" y="938656"/>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4" name="Google Shape;394;p49"/>
            <p:cNvSpPr/>
            <p:nvPr/>
          </p:nvSpPr>
          <p:spPr>
            <a:xfrm>
              <a:off x="73466" y="783693"/>
              <a:ext cx="1716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5" name="Google Shape;395;p49"/>
            <p:cNvSpPr/>
            <p:nvPr/>
          </p:nvSpPr>
          <p:spPr>
            <a:xfrm>
              <a:off x="10811" y="707087"/>
              <a:ext cx="106200" cy="1986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6" name="Google Shape;396;p49"/>
            <p:cNvSpPr/>
            <p:nvPr/>
          </p:nvSpPr>
          <p:spPr>
            <a:xfrm rot="-5400000">
              <a:off x="43157" y="1235780"/>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7" name="Google Shape;397;p49"/>
            <p:cNvSpPr/>
            <p:nvPr/>
          </p:nvSpPr>
          <p:spPr>
            <a:xfrm rot="-5400000">
              <a:off x="470945" y="877905"/>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8" name="Google Shape;398;p49"/>
            <p:cNvSpPr/>
            <p:nvPr/>
          </p:nvSpPr>
          <p:spPr>
            <a:xfrm rot="-5400000">
              <a:off x="470945" y="738155"/>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9" name="Google Shape;399;p49"/>
            <p:cNvSpPr/>
            <p:nvPr/>
          </p:nvSpPr>
          <p:spPr>
            <a:xfrm rot="-5400000">
              <a:off x="68270" y="494617"/>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0" name="Google Shape;400;p49"/>
            <p:cNvSpPr/>
            <p:nvPr/>
          </p:nvSpPr>
          <p:spPr>
            <a:xfrm rot="-5400000">
              <a:off x="470945" y="508121"/>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1" name="Google Shape;401;p49"/>
            <p:cNvSpPr/>
            <p:nvPr/>
          </p:nvSpPr>
          <p:spPr>
            <a:xfrm rot="-5400000">
              <a:off x="387222" y="1380179"/>
              <a:ext cx="106200" cy="3144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2" name="Google Shape;402;p49"/>
            <p:cNvSpPr/>
            <p:nvPr/>
          </p:nvSpPr>
          <p:spPr>
            <a:xfrm rot="-5400000">
              <a:off x="329477" y="28937"/>
              <a:ext cx="306900" cy="249300"/>
            </a:xfrm>
            <a:prstGeom prst="roundRect">
              <a:avLst>
                <a:gd fmla="val 12209"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cxnSp>
        <p:nvCxnSpPr>
          <p:cNvPr id="403" name="Google Shape;403;p49"/>
          <p:cNvCxnSpPr/>
          <p:nvPr/>
        </p:nvCxnSpPr>
        <p:spPr>
          <a:xfrm>
            <a:off x="5264498" y="1182086"/>
            <a:ext cx="2526900" cy="0"/>
          </a:xfrm>
          <a:prstGeom prst="straightConnector1">
            <a:avLst/>
          </a:prstGeom>
          <a:noFill/>
          <a:ln cap="flat" cmpd="sng" w="50800">
            <a:solidFill>
              <a:srgbClr val="FF0300"/>
            </a:solidFill>
            <a:prstDash val="dot"/>
            <a:miter lim="400000"/>
            <a:headEnd len="sm" w="sm" type="none"/>
            <a:tailEnd len="med" w="med" type="triangle"/>
          </a:ln>
        </p:spPr>
      </p:cxnSp>
      <p:sp>
        <p:nvSpPr>
          <p:cNvPr id="404" name="Google Shape;404;p49"/>
          <p:cNvSpPr/>
          <p:nvPr/>
        </p:nvSpPr>
        <p:spPr>
          <a:xfrm>
            <a:off x="6269053" y="2045409"/>
            <a:ext cx="517752" cy="307768"/>
          </a:xfrm>
          <a:custGeom>
            <a:rect b="b" l="l" r="r" t="t"/>
            <a:pathLst>
              <a:path extrusionOk="0" h="21594" w="2160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405" name="Google Shape;405;p49"/>
          <p:cNvGrpSpPr/>
          <p:nvPr/>
        </p:nvGrpSpPr>
        <p:grpSpPr>
          <a:xfrm>
            <a:off x="4762500" y="2115059"/>
            <a:ext cx="394471" cy="797982"/>
            <a:chOff x="0" y="136"/>
            <a:chExt cx="698550" cy="1678196"/>
          </a:xfrm>
        </p:grpSpPr>
        <p:sp>
          <p:nvSpPr>
            <p:cNvPr id="406" name="Google Shape;406;p49"/>
            <p:cNvSpPr/>
            <p:nvPr/>
          </p:nvSpPr>
          <p:spPr>
            <a:xfrm>
              <a:off x="0" y="118232"/>
              <a:ext cx="661200" cy="1500900"/>
            </a:xfrm>
            <a:prstGeom prst="roundRect">
              <a:avLst>
                <a:gd fmla="val 15000" name="adj"/>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7" name="Google Shape;407;p49"/>
            <p:cNvSpPr/>
            <p:nvPr/>
          </p:nvSpPr>
          <p:spPr>
            <a:xfrm>
              <a:off x="259447" y="369216"/>
              <a:ext cx="43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8" name="Google Shape;408;p49"/>
            <p:cNvSpPr/>
            <p:nvPr/>
          </p:nvSpPr>
          <p:spPr>
            <a:xfrm>
              <a:off x="349650" y="476767"/>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9" name="Google Shape;409;p49"/>
            <p:cNvSpPr/>
            <p:nvPr/>
          </p:nvSpPr>
          <p:spPr>
            <a:xfrm rot="-5400000">
              <a:off x="-53116" y="1481232"/>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0" name="Google Shape;410;p49"/>
            <p:cNvSpPr/>
            <p:nvPr/>
          </p:nvSpPr>
          <p:spPr>
            <a:xfrm rot="-5400000">
              <a:off x="199527" y="634520"/>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1" name="Google Shape;411;p49"/>
            <p:cNvSpPr/>
            <p:nvPr/>
          </p:nvSpPr>
          <p:spPr>
            <a:xfrm rot="-5400000">
              <a:off x="97809" y="369194"/>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412" name="Google Shape;412;p49"/>
            <p:cNvGrpSpPr/>
            <p:nvPr/>
          </p:nvGrpSpPr>
          <p:grpSpPr>
            <a:xfrm>
              <a:off x="320970" y="768570"/>
              <a:ext cx="106200" cy="106200"/>
              <a:chOff x="0" y="0"/>
              <a:chExt cx="106200" cy="106200"/>
            </a:xfrm>
          </p:grpSpPr>
          <p:sp>
            <p:nvSpPr>
              <p:cNvPr id="413" name="Google Shape;413;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4" name="Google Shape;414;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grpSp>
          <p:nvGrpSpPr>
            <p:cNvPr id="415" name="Google Shape;415;p49"/>
            <p:cNvGrpSpPr/>
            <p:nvPr/>
          </p:nvGrpSpPr>
          <p:grpSpPr>
            <a:xfrm>
              <a:off x="219251" y="525033"/>
              <a:ext cx="106200" cy="106200"/>
              <a:chOff x="0" y="0"/>
              <a:chExt cx="106200" cy="106200"/>
            </a:xfrm>
          </p:grpSpPr>
          <p:sp>
            <p:nvSpPr>
              <p:cNvPr id="416" name="Google Shape;416;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17" name="Google Shape;417;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418" name="Google Shape;418;p49"/>
            <p:cNvSpPr/>
            <p:nvPr/>
          </p:nvSpPr>
          <p:spPr>
            <a:xfrm rot="-5400000">
              <a:off x="49495" y="1213369"/>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419" name="Google Shape;419;p49"/>
            <p:cNvGrpSpPr/>
            <p:nvPr/>
          </p:nvGrpSpPr>
          <p:grpSpPr>
            <a:xfrm>
              <a:off x="170938" y="1358833"/>
              <a:ext cx="106200" cy="106200"/>
              <a:chOff x="0" y="0"/>
              <a:chExt cx="106200" cy="106200"/>
            </a:xfrm>
          </p:grpSpPr>
          <p:sp>
            <p:nvSpPr>
              <p:cNvPr id="420" name="Google Shape;420;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1" name="Google Shape;421;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422" name="Google Shape;422;p49"/>
            <p:cNvSpPr/>
            <p:nvPr/>
          </p:nvSpPr>
          <p:spPr>
            <a:xfrm rot="-5400000">
              <a:off x="199527" y="1213370"/>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3" name="Google Shape;423;p49"/>
            <p:cNvSpPr/>
            <p:nvPr/>
          </p:nvSpPr>
          <p:spPr>
            <a:xfrm rot="-5400000">
              <a:off x="349559" y="1213370"/>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4" name="Google Shape;424;p49"/>
            <p:cNvSpPr/>
            <p:nvPr/>
          </p:nvSpPr>
          <p:spPr>
            <a:xfrm>
              <a:off x="201217" y="1061449"/>
              <a:ext cx="3453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425" name="Google Shape;425;p49"/>
            <p:cNvGrpSpPr/>
            <p:nvPr/>
          </p:nvGrpSpPr>
          <p:grpSpPr>
            <a:xfrm>
              <a:off x="320970" y="1358833"/>
              <a:ext cx="106200" cy="106200"/>
              <a:chOff x="0" y="0"/>
              <a:chExt cx="106200" cy="106200"/>
            </a:xfrm>
          </p:grpSpPr>
          <p:sp>
            <p:nvSpPr>
              <p:cNvPr id="426" name="Google Shape;426;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7" name="Google Shape;427;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grpSp>
          <p:nvGrpSpPr>
            <p:cNvPr id="428" name="Google Shape;428;p49"/>
            <p:cNvGrpSpPr/>
            <p:nvPr/>
          </p:nvGrpSpPr>
          <p:grpSpPr>
            <a:xfrm>
              <a:off x="471002" y="1358833"/>
              <a:ext cx="106200" cy="106200"/>
              <a:chOff x="0" y="0"/>
              <a:chExt cx="106200" cy="106200"/>
            </a:xfrm>
          </p:grpSpPr>
          <p:sp>
            <p:nvSpPr>
              <p:cNvPr id="429" name="Google Shape;429;p49"/>
              <p:cNvSpPr/>
              <p:nvPr/>
            </p:nvSpPr>
            <p:spPr>
              <a:xfrm>
                <a:off x="0" y="0"/>
                <a:ext cx="106200" cy="106200"/>
              </a:xfrm>
              <a:prstGeom prst="ellipse">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0" name="Google Shape;430;p49"/>
              <p:cNvSpPr/>
              <p:nvPr/>
            </p:nvSpPr>
            <p:spPr>
              <a:xfrm>
                <a:off x="18125" y="18125"/>
                <a:ext cx="69900" cy="69900"/>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431" name="Google Shape;431;p49"/>
            <p:cNvSpPr/>
            <p:nvPr/>
          </p:nvSpPr>
          <p:spPr>
            <a:xfrm rot="-5400000">
              <a:off x="49495" y="938656"/>
              <a:ext cx="3489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2" name="Google Shape;432;p49"/>
            <p:cNvSpPr/>
            <p:nvPr/>
          </p:nvSpPr>
          <p:spPr>
            <a:xfrm>
              <a:off x="73466" y="783693"/>
              <a:ext cx="171600" cy="453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3" name="Google Shape;433;p49"/>
            <p:cNvSpPr/>
            <p:nvPr/>
          </p:nvSpPr>
          <p:spPr>
            <a:xfrm>
              <a:off x="10811" y="707087"/>
              <a:ext cx="106200" cy="1986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4" name="Google Shape;434;p49"/>
            <p:cNvSpPr/>
            <p:nvPr/>
          </p:nvSpPr>
          <p:spPr>
            <a:xfrm rot="-5400000">
              <a:off x="43157" y="1235780"/>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5" name="Google Shape;435;p49"/>
            <p:cNvSpPr/>
            <p:nvPr/>
          </p:nvSpPr>
          <p:spPr>
            <a:xfrm rot="-5400000">
              <a:off x="470945" y="877905"/>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6" name="Google Shape;436;p49"/>
            <p:cNvSpPr/>
            <p:nvPr/>
          </p:nvSpPr>
          <p:spPr>
            <a:xfrm rot="-5400000">
              <a:off x="470945" y="738155"/>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7" name="Google Shape;437;p49"/>
            <p:cNvSpPr/>
            <p:nvPr/>
          </p:nvSpPr>
          <p:spPr>
            <a:xfrm rot="-5400000">
              <a:off x="68270" y="494617"/>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8" name="Google Shape;438;p49"/>
            <p:cNvSpPr/>
            <p:nvPr/>
          </p:nvSpPr>
          <p:spPr>
            <a:xfrm rot="-5400000">
              <a:off x="470945" y="508121"/>
              <a:ext cx="106200" cy="1668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9" name="Google Shape;439;p49"/>
            <p:cNvSpPr/>
            <p:nvPr/>
          </p:nvSpPr>
          <p:spPr>
            <a:xfrm rot="-5400000">
              <a:off x="387222" y="1380179"/>
              <a:ext cx="106200" cy="314400"/>
            </a:xfrm>
            <a:prstGeom prst="roundRect">
              <a:avLst>
                <a:gd fmla="val 50000"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40" name="Google Shape;440;p49"/>
            <p:cNvSpPr/>
            <p:nvPr/>
          </p:nvSpPr>
          <p:spPr>
            <a:xfrm rot="-5400000">
              <a:off x="329477" y="28937"/>
              <a:ext cx="306900" cy="249300"/>
            </a:xfrm>
            <a:prstGeom prst="roundRect">
              <a:avLst>
                <a:gd fmla="val 12209" name="adj"/>
              </a:avLst>
            </a:prstGeom>
            <a:solidFill>
              <a:srgbClr val="FFFAE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cxnSp>
        <p:nvCxnSpPr>
          <p:cNvPr id="441" name="Google Shape;441;p49"/>
          <p:cNvCxnSpPr/>
          <p:nvPr/>
        </p:nvCxnSpPr>
        <p:spPr>
          <a:xfrm rot="10800000">
            <a:off x="5264494" y="2514129"/>
            <a:ext cx="2526900" cy="0"/>
          </a:xfrm>
          <a:prstGeom prst="straightConnector1">
            <a:avLst/>
          </a:prstGeom>
          <a:noFill/>
          <a:ln cap="flat" cmpd="sng" w="50800">
            <a:solidFill>
              <a:srgbClr val="00A2FF"/>
            </a:solidFill>
            <a:prstDash val="dot"/>
            <a:miter lim="400000"/>
            <a:headEnd len="sm" w="sm" type="none"/>
            <a:tailEnd len="med" w="med" type="triangle"/>
          </a:ln>
        </p:spPr>
      </p:cxnSp>
      <p:sp>
        <p:nvSpPr>
          <p:cNvPr id="442" name="Google Shape;442;p49"/>
          <p:cNvSpPr/>
          <p:nvPr/>
        </p:nvSpPr>
        <p:spPr>
          <a:xfrm>
            <a:off x="8042321" y="1860750"/>
            <a:ext cx="753624" cy="1306746"/>
          </a:xfrm>
          <a:custGeom>
            <a:rect b="b" l="l" r="r" t="t"/>
            <a:pathLst>
              <a:path extrusionOk="0" h="21600" w="2160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43" name="Google Shape;443;p49"/>
          <p:cNvSpPr/>
          <p:nvPr/>
        </p:nvSpPr>
        <p:spPr>
          <a:xfrm>
            <a:off x="6412541" y="3768697"/>
            <a:ext cx="517752" cy="307768"/>
          </a:xfrm>
          <a:custGeom>
            <a:rect b="b" l="l" r="r" t="t"/>
            <a:pathLst>
              <a:path extrusionOk="0" h="21594" w="2160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 name="Shape 447"/>
        <p:cNvGrpSpPr/>
        <p:nvPr/>
      </p:nvGrpSpPr>
      <p:grpSpPr>
        <a:xfrm>
          <a:off x="0" y="0"/>
          <a:ext cx="0" cy="0"/>
          <a:chOff x="0" y="0"/>
          <a:chExt cx="0" cy="0"/>
        </a:xfrm>
      </p:grpSpPr>
      <p:sp>
        <p:nvSpPr>
          <p:cNvPr id="448" name="Google Shape;448;p50"/>
          <p:cNvSpPr txBox="1"/>
          <p:nvPr>
            <p:ph type="title"/>
          </p:nvPr>
        </p:nvSpPr>
        <p:spPr>
          <a:xfrm>
            <a:off x="582650" y="574025"/>
            <a:ext cx="4270800" cy="6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Feature</a:t>
            </a:r>
            <a:endParaRPr/>
          </a:p>
        </p:txBody>
      </p:sp>
      <p:sp>
        <p:nvSpPr>
          <p:cNvPr id="449" name="Google Shape;449;p50"/>
          <p:cNvSpPr txBox="1"/>
          <p:nvPr>
            <p:ph idx="1" type="body"/>
          </p:nvPr>
        </p:nvSpPr>
        <p:spPr>
          <a:xfrm>
            <a:off x="433550" y="1423700"/>
            <a:ext cx="4419900" cy="2984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p>
          <a:p>
            <a:pPr indent="-330200" lvl="0" marL="457200" rtl="0" algn="l">
              <a:spcBef>
                <a:spcPts val="0"/>
              </a:spcBef>
              <a:spcAft>
                <a:spcPts val="0"/>
              </a:spcAft>
              <a:buClr>
                <a:schemeClr val="lt2"/>
              </a:buClr>
              <a:buSzPts val="1600"/>
              <a:buChar char="■"/>
            </a:pPr>
            <a:r>
              <a:rPr lang="en" sz="1600"/>
              <a:t>Trained models to identify activities and estimate walking health based on these patterns.</a:t>
            </a:r>
            <a:endParaRPr sz="1600"/>
          </a:p>
          <a:p>
            <a:pPr indent="-330200" lvl="0" marL="457200" rtl="0" algn="l">
              <a:spcBef>
                <a:spcPts val="0"/>
              </a:spcBef>
              <a:spcAft>
                <a:spcPts val="0"/>
              </a:spcAft>
              <a:buClr>
                <a:schemeClr val="lt2"/>
              </a:buClr>
              <a:buSzPts val="1600"/>
              <a:buChar char="■"/>
            </a:pPr>
            <a:r>
              <a:rPr lang="en" sz="1600"/>
              <a:t>Activity data includes running, jumping, walking, sitting, going upstairs, and downstairs.</a:t>
            </a:r>
            <a:endParaRPr sz="1600"/>
          </a:p>
          <a:p>
            <a:pPr indent="-330200" lvl="0" marL="457200" rtl="0" algn="l">
              <a:spcBef>
                <a:spcPts val="0"/>
              </a:spcBef>
              <a:spcAft>
                <a:spcPts val="0"/>
              </a:spcAft>
              <a:buClr>
                <a:schemeClr val="lt2"/>
              </a:buClr>
              <a:buSzPts val="1600"/>
              <a:buChar char="■"/>
            </a:pPr>
            <a:r>
              <a:rPr lang="en" sz="1600"/>
              <a:t>Walking health data covers normal walking, heel strike, toe walking, pronation, and supination.</a:t>
            </a:r>
            <a:endParaRPr sz="1600"/>
          </a:p>
        </p:txBody>
      </p:sp>
      <p:sp>
        <p:nvSpPr>
          <p:cNvPr id="450" name="Google Shape;450;p50"/>
          <p:cNvSpPr/>
          <p:nvPr>
            <p:ph idx="2" type="pic"/>
          </p:nvPr>
        </p:nvSpPr>
        <p:spPr>
          <a:xfrm>
            <a:off x="5715175" y="75"/>
            <a:ext cx="3429000" cy="5143500"/>
          </a:xfrm>
          <a:prstGeom prst="rect">
            <a:avLst/>
          </a:prstGeom>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1070650"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93" name="Google Shape;193;p33"/>
          <p:cNvSpPr txBox="1"/>
          <p:nvPr>
            <p:ph idx="1" type="subTitle"/>
          </p:nvPr>
        </p:nvSpPr>
        <p:spPr>
          <a:xfrm>
            <a:off x="1609075"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 &amp; Distinctions</a:t>
            </a:r>
            <a:endParaRPr/>
          </a:p>
        </p:txBody>
      </p:sp>
      <p:sp>
        <p:nvSpPr>
          <p:cNvPr id="194" name="Google Shape;194;p33"/>
          <p:cNvSpPr txBox="1"/>
          <p:nvPr>
            <p:ph idx="2" type="title"/>
          </p:nvPr>
        </p:nvSpPr>
        <p:spPr>
          <a:xfrm>
            <a:off x="715100" y="535000"/>
            <a:ext cx="35013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95" name="Google Shape;195;p33"/>
          <p:cNvSpPr txBox="1"/>
          <p:nvPr>
            <p:ph idx="3" type="title"/>
          </p:nvPr>
        </p:nvSpPr>
        <p:spPr>
          <a:xfrm>
            <a:off x="1070650" y="22652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6" name="Google Shape;196;p33"/>
          <p:cNvSpPr txBox="1"/>
          <p:nvPr>
            <p:ph idx="4" type="subTitle"/>
          </p:nvPr>
        </p:nvSpPr>
        <p:spPr>
          <a:xfrm>
            <a:off x="1609075" y="218439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of Live View of Application</a:t>
            </a:r>
            <a:endParaRPr/>
          </a:p>
        </p:txBody>
      </p:sp>
      <p:sp>
        <p:nvSpPr>
          <p:cNvPr id="197" name="Google Shape;197;p33"/>
          <p:cNvSpPr txBox="1"/>
          <p:nvPr>
            <p:ph idx="5" type="title"/>
          </p:nvPr>
        </p:nvSpPr>
        <p:spPr>
          <a:xfrm>
            <a:off x="1070650" y="30014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8" name="Google Shape;198;p33"/>
          <p:cNvSpPr txBox="1"/>
          <p:nvPr>
            <p:ph idx="6" type="subTitle"/>
          </p:nvPr>
        </p:nvSpPr>
        <p:spPr>
          <a:xfrm>
            <a:off x="1609075" y="3001440"/>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of Activity Tracking Feature</a:t>
            </a:r>
            <a:endParaRPr/>
          </a:p>
        </p:txBody>
      </p:sp>
      <p:sp>
        <p:nvSpPr>
          <p:cNvPr id="199" name="Google Shape;199;p33"/>
          <p:cNvSpPr txBox="1"/>
          <p:nvPr>
            <p:ph idx="9" type="title"/>
          </p:nvPr>
        </p:nvSpPr>
        <p:spPr>
          <a:xfrm>
            <a:off x="4814874"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00" name="Google Shape;200;p33"/>
          <p:cNvSpPr txBox="1"/>
          <p:nvPr>
            <p:ph idx="13" type="subTitle"/>
          </p:nvPr>
        </p:nvSpPr>
        <p:spPr>
          <a:xfrm>
            <a:off x="5414525"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Faced &amp; Lessons Learned</a:t>
            </a:r>
            <a:endParaRPr/>
          </a:p>
        </p:txBody>
      </p:sp>
      <p:sp>
        <p:nvSpPr>
          <p:cNvPr id="201" name="Google Shape;201;p33"/>
          <p:cNvSpPr txBox="1"/>
          <p:nvPr>
            <p:ph idx="14" type="title"/>
          </p:nvPr>
        </p:nvSpPr>
        <p:spPr>
          <a:xfrm>
            <a:off x="4814874" y="2394322"/>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02" name="Google Shape;202;p33"/>
          <p:cNvSpPr txBox="1"/>
          <p:nvPr>
            <p:ph idx="15" type="subTitle"/>
          </p:nvPr>
        </p:nvSpPr>
        <p:spPr>
          <a:xfrm>
            <a:off x="5414525" y="2394319"/>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Biggest Takeaways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pic>
        <p:nvPicPr>
          <p:cNvPr id="456" name="Google Shape;456;p51"/>
          <p:cNvPicPr preferRelativeResize="0"/>
          <p:nvPr/>
        </p:nvPicPr>
        <p:blipFill rotWithShape="1">
          <a:blip r:embed="rId3">
            <a:alphaModFix/>
          </a:blip>
          <a:srcRect b="15160" l="7417" r="7417" t="9339"/>
          <a:stretch/>
        </p:blipFill>
        <p:spPr>
          <a:xfrm>
            <a:off x="3817054" y="2265825"/>
            <a:ext cx="1820080" cy="1341600"/>
          </a:xfrm>
          <a:prstGeom prst="rect">
            <a:avLst/>
          </a:prstGeom>
          <a:noFill/>
          <a:ln>
            <a:noFill/>
          </a:ln>
        </p:spPr>
      </p:pic>
      <p:pic>
        <p:nvPicPr>
          <p:cNvPr id="457" name="Google Shape;457;p51"/>
          <p:cNvPicPr preferRelativeResize="0"/>
          <p:nvPr/>
        </p:nvPicPr>
        <p:blipFill rotWithShape="1">
          <a:blip r:embed="rId4">
            <a:alphaModFix/>
          </a:blip>
          <a:srcRect b="6567" l="19590" r="17579" t="6558"/>
          <a:stretch/>
        </p:blipFill>
        <p:spPr>
          <a:xfrm>
            <a:off x="5637132" y="2265825"/>
            <a:ext cx="2791870" cy="1341600"/>
          </a:xfrm>
          <a:prstGeom prst="rect">
            <a:avLst/>
          </a:prstGeom>
          <a:noFill/>
          <a:ln>
            <a:noFill/>
          </a:ln>
        </p:spPr>
      </p:pic>
      <p:pic>
        <p:nvPicPr>
          <p:cNvPr id="458" name="Google Shape;458;p51"/>
          <p:cNvPicPr preferRelativeResize="0"/>
          <p:nvPr/>
        </p:nvPicPr>
        <p:blipFill>
          <a:blip r:embed="rId5">
            <a:alphaModFix/>
          </a:blip>
          <a:stretch>
            <a:fillRect/>
          </a:stretch>
        </p:blipFill>
        <p:spPr>
          <a:xfrm rot="10800000">
            <a:off x="715099" y="2269170"/>
            <a:ext cx="3101955" cy="1338255"/>
          </a:xfrm>
          <a:prstGeom prst="rect">
            <a:avLst/>
          </a:prstGeom>
          <a:noFill/>
          <a:ln>
            <a:noFill/>
          </a:ln>
        </p:spPr>
      </p:pic>
      <p:sp>
        <p:nvSpPr>
          <p:cNvPr id="459" name="Google Shape;459;p51"/>
          <p:cNvSpPr txBox="1"/>
          <p:nvPr/>
        </p:nvSpPr>
        <p:spPr>
          <a:xfrm>
            <a:off x="715100" y="1231275"/>
            <a:ext cx="48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https://sites.google.com/uw.edu/smarts</a:t>
            </a:r>
            <a:r>
              <a:rPr lang="en"/>
              <a:t>ole/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Project Description.</a:t>
            </a:r>
            <a:endParaRPr sz="5000"/>
          </a:p>
        </p:txBody>
      </p:sp>
      <p:sp>
        <p:nvSpPr>
          <p:cNvPr id="208" name="Google Shape;208;p34"/>
          <p:cNvSpPr txBox="1"/>
          <p:nvPr>
            <p:ph idx="2" type="title"/>
          </p:nvPr>
        </p:nvSpPr>
        <p:spPr>
          <a:xfrm>
            <a:off x="715100" y="20742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2436813" y="163375"/>
            <a:ext cx="47058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Distinctions</a:t>
            </a:r>
            <a:endParaRPr sz="4800"/>
          </a:p>
        </p:txBody>
      </p:sp>
      <p:sp>
        <p:nvSpPr>
          <p:cNvPr id="214" name="Google Shape;214;p35"/>
          <p:cNvSpPr/>
          <p:nvPr/>
        </p:nvSpPr>
        <p:spPr>
          <a:xfrm>
            <a:off x="2420162" y="3395195"/>
            <a:ext cx="294237" cy="90732"/>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rgbClr val="D0C9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791808" y="3395195"/>
            <a:ext cx="294237" cy="90732"/>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rgbClr val="D0C9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5"/>
          <p:cNvPicPr preferRelativeResize="0"/>
          <p:nvPr/>
        </p:nvPicPr>
        <p:blipFill>
          <a:blip r:embed="rId3">
            <a:alphaModFix/>
          </a:blip>
          <a:stretch>
            <a:fillRect/>
          </a:stretch>
        </p:blipFill>
        <p:spPr>
          <a:xfrm>
            <a:off x="92900" y="1004267"/>
            <a:ext cx="1094252" cy="2483839"/>
          </a:xfrm>
          <a:prstGeom prst="rect">
            <a:avLst/>
          </a:prstGeom>
          <a:noFill/>
          <a:ln>
            <a:noFill/>
          </a:ln>
        </p:spPr>
      </p:pic>
      <p:pic>
        <p:nvPicPr>
          <p:cNvPr id="217" name="Google Shape;217;p35"/>
          <p:cNvPicPr preferRelativeResize="0"/>
          <p:nvPr/>
        </p:nvPicPr>
        <p:blipFill>
          <a:blip r:embed="rId4">
            <a:alphaModFix/>
          </a:blip>
          <a:stretch>
            <a:fillRect/>
          </a:stretch>
        </p:blipFill>
        <p:spPr>
          <a:xfrm>
            <a:off x="966657" y="1163112"/>
            <a:ext cx="1119812" cy="2529100"/>
          </a:xfrm>
          <a:prstGeom prst="rect">
            <a:avLst/>
          </a:prstGeom>
          <a:noFill/>
          <a:ln>
            <a:noFill/>
          </a:ln>
        </p:spPr>
      </p:pic>
      <p:pic>
        <p:nvPicPr>
          <p:cNvPr id="218" name="Google Shape;218;p35"/>
          <p:cNvPicPr preferRelativeResize="0"/>
          <p:nvPr/>
        </p:nvPicPr>
        <p:blipFill>
          <a:blip r:embed="rId5">
            <a:alphaModFix/>
          </a:blip>
          <a:stretch>
            <a:fillRect/>
          </a:stretch>
        </p:blipFill>
        <p:spPr>
          <a:xfrm>
            <a:off x="1888550" y="1435366"/>
            <a:ext cx="1119813" cy="2520588"/>
          </a:xfrm>
          <a:prstGeom prst="rect">
            <a:avLst/>
          </a:prstGeom>
          <a:noFill/>
          <a:ln>
            <a:noFill/>
          </a:ln>
        </p:spPr>
      </p:pic>
      <p:sp>
        <p:nvSpPr>
          <p:cNvPr id="219" name="Google Shape;219;p35"/>
          <p:cNvSpPr txBox="1"/>
          <p:nvPr/>
        </p:nvSpPr>
        <p:spPr>
          <a:xfrm>
            <a:off x="200275" y="4141800"/>
            <a:ext cx="3257400" cy="9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Albert Sans"/>
                <a:ea typeface="Albert Sans"/>
                <a:cs typeface="Albert Sans"/>
                <a:sym typeface="Albert Sans"/>
              </a:rPr>
              <a:t>Android Mobile App with Aesthetic UI Design </a:t>
            </a:r>
            <a:endParaRPr b="1" sz="1700">
              <a:solidFill>
                <a:schemeClr val="dk1"/>
              </a:solidFill>
              <a:latin typeface="Albert Sans"/>
              <a:ea typeface="Albert Sans"/>
              <a:cs typeface="Albert Sans"/>
              <a:sym typeface="Albert Sans"/>
            </a:endParaRPr>
          </a:p>
        </p:txBody>
      </p:sp>
      <p:pic>
        <p:nvPicPr>
          <p:cNvPr id="220" name="Google Shape;220;p35" title="IMG_4289.jpg"/>
          <p:cNvPicPr preferRelativeResize="0"/>
          <p:nvPr/>
        </p:nvPicPr>
        <p:blipFill>
          <a:blip r:embed="rId6">
            <a:alphaModFix/>
          </a:blip>
          <a:stretch>
            <a:fillRect/>
          </a:stretch>
        </p:blipFill>
        <p:spPr>
          <a:xfrm>
            <a:off x="3400763" y="2735994"/>
            <a:ext cx="2342475" cy="956208"/>
          </a:xfrm>
          <a:prstGeom prst="rect">
            <a:avLst/>
          </a:prstGeom>
          <a:noFill/>
          <a:ln>
            <a:noFill/>
          </a:ln>
        </p:spPr>
      </p:pic>
      <p:pic>
        <p:nvPicPr>
          <p:cNvPr id="221" name="Google Shape;221;p35" title="Screenshot 2025-05-06 at 12.34.53 PM.png"/>
          <p:cNvPicPr preferRelativeResize="0"/>
          <p:nvPr/>
        </p:nvPicPr>
        <p:blipFill>
          <a:blip r:embed="rId7">
            <a:alphaModFix/>
          </a:blip>
          <a:stretch>
            <a:fillRect/>
          </a:stretch>
        </p:blipFill>
        <p:spPr>
          <a:xfrm>
            <a:off x="3400775" y="1629283"/>
            <a:ext cx="2342477" cy="950841"/>
          </a:xfrm>
          <a:prstGeom prst="rect">
            <a:avLst/>
          </a:prstGeom>
          <a:noFill/>
          <a:ln>
            <a:noFill/>
          </a:ln>
        </p:spPr>
      </p:pic>
      <p:sp>
        <p:nvSpPr>
          <p:cNvPr id="222" name="Google Shape;222;p35"/>
          <p:cNvSpPr txBox="1"/>
          <p:nvPr/>
        </p:nvSpPr>
        <p:spPr>
          <a:xfrm>
            <a:off x="3400775" y="4196075"/>
            <a:ext cx="26019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Albert Sans"/>
                <a:ea typeface="Albert Sans"/>
                <a:cs typeface="Albert Sans"/>
                <a:sym typeface="Albert Sans"/>
              </a:rPr>
              <a:t>Custom PCB </a:t>
            </a:r>
            <a:endParaRPr b="1" sz="1700">
              <a:solidFill>
                <a:schemeClr val="dk1"/>
              </a:solidFill>
              <a:latin typeface="Albert Sans"/>
              <a:ea typeface="Albert Sans"/>
              <a:cs typeface="Albert Sans"/>
              <a:sym typeface="Albert Sans"/>
            </a:endParaRPr>
          </a:p>
        </p:txBody>
      </p:sp>
      <p:sp>
        <p:nvSpPr>
          <p:cNvPr id="223" name="Google Shape;223;p35"/>
          <p:cNvSpPr txBox="1"/>
          <p:nvPr/>
        </p:nvSpPr>
        <p:spPr>
          <a:xfrm>
            <a:off x="6216825" y="4143475"/>
            <a:ext cx="26019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Albert Sans"/>
                <a:ea typeface="Albert Sans"/>
                <a:cs typeface="Albert Sans"/>
                <a:sym typeface="Albert Sans"/>
              </a:rPr>
              <a:t>Machine Learning Feature</a:t>
            </a:r>
            <a:endParaRPr b="1" sz="1700">
              <a:solidFill>
                <a:schemeClr val="dk1"/>
              </a:solidFill>
              <a:latin typeface="Albert Sans"/>
              <a:ea typeface="Albert Sans"/>
              <a:cs typeface="Albert Sans"/>
              <a:sym typeface="Albert Sans"/>
            </a:endParaRPr>
          </a:p>
        </p:txBody>
      </p:sp>
      <p:sp>
        <p:nvSpPr>
          <p:cNvPr id="224" name="Google Shape;224;p35"/>
          <p:cNvSpPr txBox="1"/>
          <p:nvPr/>
        </p:nvSpPr>
        <p:spPr>
          <a:xfrm>
            <a:off x="6017775" y="1564963"/>
            <a:ext cx="30000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2"/>
              </a:buClr>
              <a:buSzPts val="1600"/>
              <a:buFont typeface="Albert Sans"/>
              <a:buChar char="■"/>
            </a:pPr>
            <a:r>
              <a:rPr lang="en" sz="1600">
                <a:solidFill>
                  <a:schemeClr val="dk1"/>
                </a:solidFill>
                <a:latin typeface="Albert Sans"/>
                <a:ea typeface="Albert Sans"/>
                <a:cs typeface="Albert Sans"/>
                <a:sym typeface="Albert Sans"/>
              </a:rPr>
              <a:t>Trained models to identify activities </a:t>
            </a:r>
            <a:endParaRPr sz="1600">
              <a:solidFill>
                <a:schemeClr val="dk1"/>
              </a:solidFill>
              <a:latin typeface="Albert Sans"/>
              <a:ea typeface="Albert Sans"/>
              <a:cs typeface="Albert Sans"/>
              <a:sym typeface="Albert Sans"/>
            </a:endParaRPr>
          </a:p>
          <a:p>
            <a:pPr indent="-330200" lvl="0" marL="457200" rtl="0" algn="l">
              <a:spcBef>
                <a:spcPts val="0"/>
              </a:spcBef>
              <a:spcAft>
                <a:spcPts val="0"/>
              </a:spcAft>
              <a:buClr>
                <a:schemeClr val="lt2"/>
              </a:buClr>
              <a:buSzPts val="1600"/>
              <a:buFont typeface="Albert Sans"/>
              <a:buChar char="■"/>
            </a:pPr>
            <a:r>
              <a:rPr lang="en" sz="1600">
                <a:solidFill>
                  <a:schemeClr val="dk1"/>
                </a:solidFill>
                <a:latin typeface="Albert Sans"/>
                <a:ea typeface="Albert Sans"/>
                <a:cs typeface="Albert Sans"/>
                <a:sym typeface="Albert Sans"/>
              </a:rPr>
              <a:t>Activity data includes running, standing, jumping, walking, sitting, going upstairs, and downstairs.</a:t>
            </a:r>
            <a:endParaRPr sz="1600">
              <a:solidFill>
                <a:schemeClr val="dk1"/>
              </a:solidFill>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idx="1" type="subTitle"/>
          </p:nvPr>
        </p:nvSpPr>
        <p:spPr>
          <a:xfrm>
            <a:off x="715100" y="2053300"/>
            <a:ext cx="2432400" cy="30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This is a wearable insole system that uses pressure sensors to monitor how you stand, how much weight you put on your feet, and how you walk. It sends all this information wirelessly to a mobile app.</a:t>
            </a:r>
            <a:endParaRPr sz="1500"/>
          </a:p>
        </p:txBody>
      </p:sp>
      <p:sp>
        <p:nvSpPr>
          <p:cNvPr id="230" name="Google Shape;230;p3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231" name="Google Shape;231;p36"/>
          <p:cNvSpPr txBox="1"/>
          <p:nvPr>
            <p:ph idx="3" type="subTitle"/>
          </p:nvPr>
        </p:nvSpPr>
        <p:spPr>
          <a:xfrm>
            <a:off x="715100" y="13981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the Smart Sole Shoe?</a:t>
            </a:r>
            <a:endParaRPr/>
          </a:p>
        </p:txBody>
      </p:sp>
      <p:sp>
        <p:nvSpPr>
          <p:cNvPr id="232" name="Google Shape;232;p36"/>
          <p:cNvSpPr txBox="1"/>
          <p:nvPr>
            <p:ph idx="5" type="subTitle"/>
          </p:nvPr>
        </p:nvSpPr>
        <p:spPr>
          <a:xfrm>
            <a:off x="3355800" y="2053300"/>
            <a:ext cx="2794200" cy="2673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Real-time foot pressure distribution mapping and activity prediction</a:t>
            </a:r>
            <a:endParaRPr sz="1500"/>
          </a:p>
          <a:p>
            <a:pPr indent="-323850" lvl="0" marL="457200" rtl="0" algn="l">
              <a:spcBef>
                <a:spcPts val="0"/>
              </a:spcBef>
              <a:spcAft>
                <a:spcPts val="0"/>
              </a:spcAft>
              <a:buSzPts val="1500"/>
              <a:buChar char="●"/>
            </a:pPr>
            <a:r>
              <a:rPr lang="en" sz="1500"/>
              <a:t>Android Mobile App Connected via Bluetooth</a:t>
            </a:r>
            <a:endParaRPr sz="1500"/>
          </a:p>
          <a:p>
            <a:pPr indent="-323850" lvl="0" marL="457200" rtl="0" algn="l">
              <a:spcBef>
                <a:spcPts val="0"/>
              </a:spcBef>
              <a:spcAft>
                <a:spcPts val="0"/>
              </a:spcAft>
              <a:buSzPts val="1500"/>
              <a:buChar char="●"/>
            </a:pPr>
            <a:r>
              <a:rPr lang="en" sz="1500"/>
              <a:t>Comfortable to wear and durable enough to run and jump on</a:t>
            </a:r>
            <a:endParaRPr sz="1500"/>
          </a:p>
          <a:p>
            <a:pPr indent="-323850" lvl="0" marL="457200" rtl="0" algn="l">
              <a:spcBef>
                <a:spcPts val="0"/>
              </a:spcBef>
              <a:spcAft>
                <a:spcPts val="0"/>
              </a:spcAft>
              <a:buSzPts val="1500"/>
              <a:buChar char="●"/>
            </a:pPr>
            <a:r>
              <a:rPr lang="en" sz="1500"/>
              <a:t>Full day battery life </a:t>
            </a:r>
            <a:r>
              <a:rPr lang="en" sz="1500"/>
              <a:t>rechargeable</a:t>
            </a:r>
            <a:r>
              <a:rPr lang="en" sz="1500"/>
              <a:t> through micro-USB</a:t>
            </a:r>
            <a:endParaRPr sz="1500"/>
          </a:p>
        </p:txBody>
      </p:sp>
      <p:sp>
        <p:nvSpPr>
          <p:cNvPr id="233" name="Google Shape;233;p36"/>
          <p:cNvSpPr txBox="1"/>
          <p:nvPr>
            <p:ph idx="9" type="subTitle"/>
          </p:nvPr>
        </p:nvSpPr>
        <p:spPr>
          <a:xfrm>
            <a:off x="5996500" y="2053300"/>
            <a:ext cx="2432400" cy="2497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Visually appealing UI Android App</a:t>
            </a:r>
            <a:endParaRPr sz="1500"/>
          </a:p>
          <a:p>
            <a:pPr indent="-323850" lvl="0" marL="457200" rtl="0" algn="l">
              <a:spcBef>
                <a:spcPts val="0"/>
              </a:spcBef>
              <a:spcAft>
                <a:spcPts val="0"/>
              </a:spcAft>
              <a:buSzPts val="1500"/>
              <a:buChar char="●"/>
            </a:pPr>
            <a:r>
              <a:rPr lang="en" sz="1500"/>
              <a:t>Custom PCB Board (Schematic &amp; Layout)</a:t>
            </a:r>
            <a:endParaRPr sz="1500"/>
          </a:p>
          <a:p>
            <a:pPr indent="-323850" lvl="0" marL="457200" rtl="0" algn="l">
              <a:spcBef>
                <a:spcPts val="0"/>
              </a:spcBef>
              <a:spcAft>
                <a:spcPts val="0"/>
              </a:spcAft>
              <a:buSzPts val="1500"/>
              <a:buChar char="●"/>
            </a:pPr>
            <a:r>
              <a:rPr lang="en" sz="1500"/>
              <a:t>Machine Learning deployment on app for Activity Prediction </a:t>
            </a:r>
            <a:endParaRPr sz="1500"/>
          </a:p>
        </p:txBody>
      </p:sp>
      <p:sp>
        <p:nvSpPr>
          <p:cNvPr id="234" name="Google Shape;234;p36"/>
          <p:cNvSpPr txBox="1"/>
          <p:nvPr>
            <p:ph idx="3" type="subTitle"/>
          </p:nvPr>
        </p:nvSpPr>
        <p:spPr>
          <a:xfrm>
            <a:off x="3355800" y="1557700"/>
            <a:ext cx="2640600" cy="49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the critical features?</a:t>
            </a:r>
            <a:endParaRPr/>
          </a:p>
        </p:txBody>
      </p:sp>
      <p:sp>
        <p:nvSpPr>
          <p:cNvPr id="235" name="Google Shape;235;p36"/>
          <p:cNvSpPr txBox="1"/>
          <p:nvPr>
            <p:ph idx="3" type="subTitle"/>
          </p:nvPr>
        </p:nvSpPr>
        <p:spPr>
          <a:xfrm>
            <a:off x="6204700" y="1516000"/>
            <a:ext cx="2432400" cy="49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a:t>
            </a:r>
            <a:endParaRPr/>
          </a:p>
          <a:p>
            <a:pPr indent="0" lvl="0" marL="0" rtl="0" algn="l">
              <a:spcBef>
                <a:spcPts val="0"/>
              </a:spcBef>
              <a:spcAft>
                <a:spcPts val="0"/>
              </a:spcAft>
              <a:buNone/>
            </a:pPr>
            <a:r>
              <a:rPr lang="en"/>
              <a:t>Distinctions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717600" y="2412075"/>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LIVE DEMO </a:t>
            </a:r>
            <a:endParaRPr sz="5000"/>
          </a:p>
          <a:p>
            <a:pPr indent="0" lvl="0" marL="0" rtl="0" algn="l">
              <a:spcBef>
                <a:spcPts val="0"/>
              </a:spcBef>
              <a:spcAft>
                <a:spcPts val="0"/>
              </a:spcAft>
              <a:buNone/>
            </a:pPr>
            <a:r>
              <a:rPr lang="en" sz="5000"/>
              <a:t>of the </a:t>
            </a:r>
            <a:endParaRPr sz="5000"/>
          </a:p>
          <a:p>
            <a:pPr indent="0" lvl="0" marL="0" rtl="0" algn="l">
              <a:spcBef>
                <a:spcPts val="0"/>
              </a:spcBef>
              <a:spcAft>
                <a:spcPts val="0"/>
              </a:spcAft>
              <a:buNone/>
            </a:pPr>
            <a:r>
              <a:rPr lang="en" sz="5000"/>
              <a:t>application.</a:t>
            </a:r>
            <a:endParaRPr sz="5000"/>
          </a:p>
        </p:txBody>
      </p:sp>
      <p:sp>
        <p:nvSpPr>
          <p:cNvPr id="241" name="Google Shape;241;p37"/>
          <p:cNvSpPr txBox="1"/>
          <p:nvPr>
            <p:ph idx="2" type="title"/>
          </p:nvPr>
        </p:nvSpPr>
        <p:spPr>
          <a:xfrm>
            <a:off x="717600" y="1011725"/>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242" name="Google Shape;242;p37"/>
          <p:cNvPicPr preferRelativeResize="0"/>
          <p:nvPr/>
        </p:nvPicPr>
        <p:blipFill>
          <a:blip r:embed="rId3">
            <a:alphaModFix/>
          </a:blip>
          <a:stretch>
            <a:fillRect/>
          </a:stretch>
        </p:blipFill>
        <p:spPr>
          <a:xfrm>
            <a:off x="5699650" y="430875"/>
            <a:ext cx="3211300" cy="42817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8" title="IMG_1579.HEIC"/>
          <p:cNvPicPr preferRelativeResize="0"/>
          <p:nvPr/>
        </p:nvPicPr>
        <p:blipFill>
          <a:blip r:embed="rId3">
            <a:alphaModFix/>
          </a:blip>
          <a:stretch>
            <a:fillRect/>
          </a:stretch>
        </p:blipFill>
        <p:spPr>
          <a:xfrm>
            <a:off x="367325" y="152400"/>
            <a:ext cx="3629027" cy="4838702"/>
          </a:xfrm>
          <a:prstGeom prst="rect">
            <a:avLst/>
          </a:prstGeom>
          <a:noFill/>
          <a:ln>
            <a:noFill/>
          </a:ln>
        </p:spPr>
      </p:pic>
      <p:pic>
        <p:nvPicPr>
          <p:cNvPr id="248" name="Google Shape;248;p38" title="IMG_1581.HEIC"/>
          <p:cNvPicPr preferRelativeResize="0"/>
          <p:nvPr/>
        </p:nvPicPr>
        <p:blipFill>
          <a:blip r:embed="rId4">
            <a:alphaModFix/>
          </a:blip>
          <a:stretch>
            <a:fillRect/>
          </a:stretch>
        </p:blipFill>
        <p:spPr>
          <a:xfrm>
            <a:off x="4637902" y="152400"/>
            <a:ext cx="3629027" cy="48387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9" title="IMG_1578.MOV">
            <a:hlinkClick r:id="rId3"/>
          </p:cNvPr>
          <p:cNvPicPr preferRelativeResize="0"/>
          <p:nvPr/>
        </p:nvPicPr>
        <p:blipFill>
          <a:blip r:embed="rId4">
            <a:alphaModFix/>
          </a:blip>
          <a:stretch>
            <a:fillRect/>
          </a:stretch>
        </p:blipFill>
        <p:spPr>
          <a:xfrm>
            <a:off x="4614050" y="152400"/>
            <a:ext cx="2721770" cy="4838702"/>
          </a:xfrm>
          <a:prstGeom prst="rect">
            <a:avLst/>
          </a:prstGeom>
          <a:noFill/>
          <a:ln>
            <a:noFill/>
          </a:ln>
        </p:spPr>
      </p:pic>
      <p:pic>
        <p:nvPicPr>
          <p:cNvPr id="254" name="Google Shape;254;p39" title="IMG_1580.MOV">
            <a:hlinkClick r:id="rId5"/>
          </p:cNvPr>
          <p:cNvPicPr preferRelativeResize="0"/>
          <p:nvPr/>
        </p:nvPicPr>
        <p:blipFill>
          <a:blip r:embed="rId6">
            <a:alphaModFix/>
          </a:blip>
          <a:stretch>
            <a:fillRect/>
          </a:stretch>
        </p:blipFill>
        <p:spPr>
          <a:xfrm>
            <a:off x="966220" y="152400"/>
            <a:ext cx="2721770"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717600" y="1944900"/>
            <a:ext cx="82431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LIVE DEMO of the Activity Prediction using Machine Learning</a:t>
            </a:r>
            <a:endParaRPr sz="5000"/>
          </a:p>
        </p:txBody>
      </p:sp>
      <p:sp>
        <p:nvSpPr>
          <p:cNvPr id="260" name="Google Shape;260;p40"/>
          <p:cNvSpPr txBox="1"/>
          <p:nvPr>
            <p:ph idx="2" type="title"/>
          </p:nvPr>
        </p:nvSpPr>
        <p:spPr>
          <a:xfrm>
            <a:off x="717600" y="7724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ad Funnel by Slidesgo">
  <a:themeElements>
    <a:clrScheme name="Simple Light">
      <a:dk1>
        <a:srgbClr val="15110E"/>
      </a:dk1>
      <a:lt1>
        <a:srgbClr val="FDF6FF"/>
      </a:lt1>
      <a:dk2>
        <a:srgbClr val="D6C2F5"/>
      </a:dk2>
      <a:lt2>
        <a:srgbClr val="8752B8"/>
      </a:lt2>
      <a:accent1>
        <a:srgbClr val="4B13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